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1" r:id="rId2"/>
    <p:sldId id="256" r:id="rId3"/>
    <p:sldId id="257" r:id="rId4"/>
    <p:sldId id="273" r:id="rId5"/>
    <p:sldId id="262" r:id="rId6"/>
    <p:sldId id="263" r:id="rId7"/>
    <p:sldId id="264" r:id="rId8"/>
    <p:sldId id="265" r:id="rId9"/>
    <p:sldId id="266" r:id="rId10"/>
    <p:sldId id="284" r:id="rId11"/>
    <p:sldId id="269" r:id="rId12"/>
    <p:sldId id="277" r:id="rId13"/>
    <p:sldId id="278" r:id="rId14"/>
    <p:sldId id="279" r:id="rId15"/>
    <p:sldId id="281" r:id="rId16"/>
    <p:sldId id="282" r:id="rId17"/>
    <p:sldId id="276" r:id="rId18"/>
    <p:sldId id="270" r:id="rId19"/>
    <p:sldId id="271" r:id="rId20"/>
    <p:sldId id="272" r:id="rId21"/>
    <p:sldId id="258" r:id="rId22"/>
    <p:sldId id="285" r:id="rId23"/>
    <p:sldId id="283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4B670C-E020-4215-A8FE-F3D47EA149B5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140AB7-DE81-48CC-A645-1BEC8CB6A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4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 smtClean="0"/>
              <a:t>Napraviti jasnu distinkciju</a:t>
            </a:r>
            <a:endParaRPr lang="sr-Latn-R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sr-Latn-RS" smtClean="0"/>
              <a:t>Mina Poskurica </a:t>
            </a:r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018207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 smtClean="0"/>
              <a:t>VRLO BITNO – kako moze,</a:t>
            </a:r>
            <a:r>
              <a:rPr lang="sr-Latn-RS" baseline="0" dirty="0" smtClean="0"/>
              <a:t> a kako ne! (zbog prevencije, ali i da ne dolazi do stigmatizacije i diskriminacije) Objasnjeno je i na narednim slajdovima. Na predavacu je kako ce tacno ispricati i koje ce slajdove koristiti za pricu</a:t>
            </a:r>
            <a:endParaRPr lang="sr-Latn-R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sr-Latn-RS" smtClean="0"/>
              <a:t>Mina Poskurica </a:t>
            </a:r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181872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23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685817" indent="-263776" defTabSz="914423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055103" indent="-211021" defTabSz="914423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477145" indent="-211021" defTabSz="914423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1899186" indent="-211021" defTabSz="914423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mtClean="0">
                <a:latin typeface="Arial" charset="0"/>
              </a:rPr>
              <a:t>Mina Poskurica </a:t>
            </a:r>
          </a:p>
        </p:txBody>
      </p:sp>
      <p:sp>
        <p:nvSpPr>
          <p:cNvPr id="870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70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301430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sr-Latn-RS" smtClean="0"/>
              <a:t>Mina Poskurica </a:t>
            </a:r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813463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 smtClean="0"/>
              <a:t>Objasniti</a:t>
            </a:r>
            <a:r>
              <a:rPr lang="sr-Latn-RS" baseline="0" dirty="0" smtClean="0"/>
              <a:t> tok (sa grafika), jer retko ko to shvata, a trebalo bi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sr-Latn-RS" smtClean="0"/>
              <a:t>Mina Poskurica </a:t>
            </a:r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5735964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 smtClean="0"/>
              <a:t>Prikazati slike</a:t>
            </a:r>
            <a:r>
              <a:rPr lang="sr-Latn-RS" baseline="0" dirty="0" smtClean="0"/>
              <a:t> da im se smuci zivot :p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sr-Latn-RS" smtClean="0"/>
              <a:t>Mina Poskurica </a:t>
            </a:r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3838602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 smtClean="0"/>
              <a:t>Vrlo bitno</a:t>
            </a:r>
            <a:r>
              <a:rPr lang="sr-Latn-RS" baseline="0" dirty="0" smtClean="0"/>
              <a:t> za njih i najbitnije neophodno znanje za nemedicinske radnike (ovaj deo ceo, ukljucujuci narednih par slajdova). Testiranje na HIV se vrsi u Kgu na Institutu za Javno zdravlje, dr Vesna Andrejevic.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sr-Latn-RS" smtClean="0"/>
              <a:t>Mina Poskurica </a:t>
            </a:r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733514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 smtClean="0"/>
              <a:t>MNOGO BITNO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sr-Latn-RS" smtClean="0"/>
              <a:t>Mina Poskurica </a:t>
            </a:r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526920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D065-BFE8-4975-90C2-BE701DB37263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441B5-DB5A-42C4-A4D7-C5BB327D2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64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D065-BFE8-4975-90C2-BE701DB37263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441B5-DB5A-42C4-A4D7-C5BB327D2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876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D065-BFE8-4975-90C2-BE701DB37263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441B5-DB5A-42C4-A4D7-C5BB327D2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464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D065-BFE8-4975-90C2-BE701DB37263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441B5-DB5A-42C4-A4D7-C5BB327D2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984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D065-BFE8-4975-90C2-BE701DB37263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441B5-DB5A-42C4-A4D7-C5BB327D2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034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D065-BFE8-4975-90C2-BE701DB37263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441B5-DB5A-42C4-A4D7-C5BB327D2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969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D065-BFE8-4975-90C2-BE701DB37263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441B5-DB5A-42C4-A4D7-C5BB327D2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262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D065-BFE8-4975-90C2-BE701DB37263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441B5-DB5A-42C4-A4D7-C5BB327D2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80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D065-BFE8-4975-90C2-BE701DB37263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441B5-DB5A-42C4-A4D7-C5BB327D2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399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D065-BFE8-4975-90C2-BE701DB37263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441B5-DB5A-42C4-A4D7-C5BB327D2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36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4D065-BFE8-4975-90C2-BE701DB37263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441B5-DB5A-42C4-A4D7-C5BB327D2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678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4D065-BFE8-4975-90C2-BE701DB37263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441B5-DB5A-42C4-A4D7-C5BB327D2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14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hyperlink" Target="http://images.google.com/imgres?imgurl=http://www.nlm.nih.gov/medlineplus/ency/images/ency/fullsize/2381.jpg&amp;imgrefurl=http://www.nlm.nih.gov/medlineplus/ency/imagepages/2381.htm&amp;h=226&amp;w=306&amp;sz=13&amp;tbnid=oBGnwtc1cg2h6M:&amp;tbnh=82&amp;tbnw=112&amp;hl=en&amp;start=2&amp;prev=/images?q=cryptococcosis&amp;svnum=10&amp;hl=en&amp;lr=lang_hr|lang_en|lang_fr|lang_de|lang_it|lang_sr|lang_sl&amp;rls=GGLD,GGLD:2004-50,GGLD:en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7" t="-128" r="20013" b="79300"/>
          <a:stretch>
            <a:fillRect/>
          </a:stretch>
        </p:blipFill>
        <p:spPr bwMode="auto">
          <a:xfrm>
            <a:off x="3273425" y="225425"/>
            <a:ext cx="5499100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2039646" y="1736725"/>
            <a:ext cx="796666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sr-Cyrl-RS" sz="2400" dirty="0"/>
              <a:t>Основне струковне студије</a:t>
            </a:r>
          </a:p>
          <a:p>
            <a:pPr algn="ctr"/>
            <a:r>
              <a:rPr lang="sr-Cyrl-RS" sz="3200" dirty="0" smtClean="0"/>
              <a:t>ВЕШТИНА КОМУНИКАЦИЈЕ СА ПАЦИЈЕНТОМ</a:t>
            </a:r>
            <a:r>
              <a:rPr lang="sr-Cyrl-RS" sz="3200" dirty="0"/>
              <a:t/>
            </a:r>
            <a:br>
              <a:rPr lang="sr-Cyrl-RS" sz="3200" dirty="0"/>
            </a:br>
            <a:r>
              <a:rPr lang="sr-Cyrl-RS" sz="3200" i="1"/>
              <a:t>- </a:t>
            </a:r>
            <a:r>
              <a:rPr lang="sr-Cyrl-RS" sz="3200" i="1" smtClean="0"/>
              <a:t>вежбе </a:t>
            </a:r>
            <a:r>
              <a:rPr lang="sr-Cyrl-RS" sz="3200" i="1" dirty="0"/>
              <a:t>-</a:t>
            </a:r>
            <a:endParaRPr lang="en-US" sz="3200" i="1" dirty="0"/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1098277" y="3614738"/>
            <a:ext cx="9849428" cy="584775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sr-Cyrl-RS" sz="3200" b="1" dirty="0" smtClean="0">
                <a:solidFill>
                  <a:srgbClr val="C00000"/>
                </a:solidFill>
              </a:rPr>
              <a:t>Вештина комуникације у вези са заразним болестима</a:t>
            </a:r>
            <a:endParaRPr lang="en-US" sz="4400" b="1" dirty="0">
              <a:solidFill>
                <a:srgbClr val="C00000"/>
              </a:solidFill>
            </a:endParaRPr>
          </a:p>
        </p:txBody>
      </p:sp>
      <p:sp>
        <p:nvSpPr>
          <p:cNvPr id="2053" name="TextBox 6"/>
          <p:cNvSpPr txBox="1">
            <a:spLocks noChangeArrowheads="1"/>
          </p:cNvSpPr>
          <p:nvPr/>
        </p:nvSpPr>
        <p:spPr bwMode="auto">
          <a:xfrm>
            <a:off x="368300" y="5895975"/>
            <a:ext cx="30527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sr-Cyrl-RS" sz="2400"/>
              <a:t>Др Ђорђе Стевановић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296263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875"/>
    </mc:Choice>
    <mc:Fallback xmlns="">
      <p:transition spd="slow" advTm="14875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4313" y="1033670"/>
            <a:ext cx="40321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800" b="1" dirty="0" smtClean="0">
                <a:solidFill>
                  <a:schemeClr val="accent1">
                    <a:lumMod val="50000"/>
                  </a:schemeClr>
                </a:solidFill>
              </a:rPr>
              <a:t>Ко може да добије ХИВ?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4313" y="1543879"/>
            <a:ext cx="13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800" b="1" dirty="0" smtClean="0">
                <a:solidFill>
                  <a:schemeClr val="accent1">
                    <a:lumMod val="50000"/>
                  </a:schemeClr>
                </a:solidFill>
              </a:rPr>
              <a:t>СВАКО!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4313" y="3790122"/>
            <a:ext cx="25887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800" b="1" dirty="0" smtClean="0">
                <a:solidFill>
                  <a:srgbClr val="C00000"/>
                </a:solidFill>
              </a:rPr>
              <a:t>Ризичне групе?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4313" y="4300331"/>
            <a:ext cx="4305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800" b="1" dirty="0" smtClean="0">
                <a:solidFill>
                  <a:srgbClr val="C00000"/>
                </a:solidFill>
              </a:rPr>
              <a:t>Не, ризично је понашање!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05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064"/>
    </mc:Choice>
    <mc:Fallback xmlns="">
      <p:transition spd="slow" advTm="84064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Факултет медицинских наука у Крагујевцу</a:t>
            </a:r>
            <a:endParaRPr lang="sr-Latn-R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2A29-2E08-4107-A63D-15CDD41C1F11}" type="slidenum">
              <a:rPr lang="sr-Latn-RS" smtClean="0"/>
              <a:t>11</a:t>
            </a:fld>
            <a:endParaRPr lang="sr-Latn-RS"/>
          </a:p>
        </p:txBody>
      </p:sp>
      <p:pic>
        <p:nvPicPr>
          <p:cNvPr id="6" name="Picture 6" descr="Hivtimecour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919" y="1556792"/>
            <a:ext cx="6769100" cy="379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728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3093"/>
    </mc:Choice>
    <mc:Fallback xmlns="">
      <p:transition spd="slow" advTm="143093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2A29-2E08-4107-A63D-15CDD41C1F11}" type="slidenum">
              <a:rPr lang="sr-Latn-RS" smtClean="0"/>
              <a:t>12</a:t>
            </a:fld>
            <a:endParaRPr lang="sr-Latn-RS"/>
          </a:p>
        </p:txBody>
      </p:sp>
      <p:pic>
        <p:nvPicPr>
          <p:cNvPr id="6" name="Picture 6" descr="Pneumocystis Carinii Pneumonija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128" y="132804"/>
            <a:ext cx="2664296" cy="4077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thrus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980" y="3864801"/>
            <a:ext cx="4239553" cy="287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candid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248" y="4437113"/>
            <a:ext cx="1584176" cy="2303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72471" y="186737"/>
            <a:ext cx="17451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Wasting Syndrome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86464" y="960644"/>
            <a:ext cx="461665" cy="256108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/>
              <a:t>Pneumocystis </a:t>
            </a:r>
            <a:r>
              <a:rPr lang="sr-Cyrl-RS" dirty="0"/>
              <a:t> </a:t>
            </a:r>
            <a:r>
              <a:rPr lang="en-US" dirty="0"/>
              <a:t>pneumonia</a:t>
            </a:r>
            <a:endParaRPr lang="sr-Latn-RS" dirty="0"/>
          </a:p>
        </p:txBody>
      </p:sp>
      <p:sp>
        <p:nvSpPr>
          <p:cNvPr id="10" name="TextBox 9"/>
          <p:cNvSpPr txBox="1"/>
          <p:nvPr/>
        </p:nvSpPr>
        <p:spPr>
          <a:xfrm>
            <a:off x="6361616" y="5050456"/>
            <a:ext cx="207184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1600" dirty="0"/>
              <a:t>Псеудомембранозни </a:t>
            </a:r>
          </a:p>
          <a:p>
            <a:r>
              <a:rPr lang="sr-Cyrl-RS" sz="1600" dirty="0"/>
              <a:t>тип </a:t>
            </a:r>
          </a:p>
          <a:p>
            <a:r>
              <a:rPr lang="sr-Cyrl-RS" sz="1600" dirty="0"/>
              <a:t>орофарингеалне</a:t>
            </a:r>
          </a:p>
          <a:p>
            <a:r>
              <a:rPr lang="sr-Cyrl-RS" sz="1600" dirty="0"/>
              <a:t>кандидијазе</a:t>
            </a:r>
            <a:endParaRPr lang="sr-Latn-RS" sz="16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2072471" y="548681"/>
            <a:ext cx="4248472" cy="2909367"/>
            <a:chOff x="2072471" y="548681"/>
            <a:chExt cx="4248472" cy="2909367"/>
          </a:xfrm>
        </p:grpSpPr>
        <p:pic>
          <p:nvPicPr>
            <p:cNvPr id="5" name="Picture 4" descr="konstitucionalna bolest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2471" y="548681"/>
              <a:ext cx="4248472" cy="2909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2945050" y="1599173"/>
              <a:ext cx="463826" cy="80838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5338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970"/>
    </mc:Choice>
    <mc:Fallback xmlns="">
      <p:transition spd="slow" advTm="4297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2A29-2E08-4107-A63D-15CDD41C1F11}" type="slidenum">
              <a:rPr lang="sr-Latn-RS" smtClean="0"/>
              <a:t>13</a:t>
            </a:fld>
            <a:endParaRPr lang="sr-Latn-RS"/>
          </a:p>
        </p:txBody>
      </p:sp>
      <p:pic>
        <p:nvPicPr>
          <p:cNvPr id="5" name="Picture 6" descr="image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6" r="2550" b="19621"/>
          <a:stretch>
            <a:fillRect/>
          </a:stretch>
        </p:blipFill>
        <p:spPr bwMode="auto">
          <a:xfrm>
            <a:off x="1631505" y="404664"/>
            <a:ext cx="4535487" cy="296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hairy_tongu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3910174"/>
            <a:ext cx="4535487" cy="27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Kaposi_Or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402" y="1209874"/>
            <a:ext cx="4080726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67608" y="3501008"/>
            <a:ext cx="19843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Oral hairy leukoplakia</a:t>
            </a:r>
            <a:endParaRPr lang="sr-Latn-R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7570166" y="836712"/>
            <a:ext cx="14781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Kaposi sarcoma</a:t>
            </a:r>
            <a:endParaRPr lang="sr-Latn-RS" sz="1600" dirty="0"/>
          </a:p>
        </p:txBody>
      </p:sp>
    </p:spTree>
    <p:extLst>
      <p:ext uri="{BB962C8B-B14F-4D97-AF65-F5344CB8AC3E}">
        <p14:creationId xmlns:p14="http://schemas.microsoft.com/office/powerpoint/2010/main" val="1267699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75"/>
    </mc:Choice>
    <mc:Fallback xmlns="">
      <p:transition spd="slow" advTm="7575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2A29-2E08-4107-A63D-15CDD41C1F11}" type="slidenum">
              <a:rPr lang="sr-Latn-RS" smtClean="0"/>
              <a:t>14</a:t>
            </a:fld>
            <a:endParaRPr lang="sr-Latn-RS"/>
          </a:p>
        </p:txBody>
      </p:sp>
      <p:pic>
        <p:nvPicPr>
          <p:cNvPr id="5" name="Picture 6" descr="karpsarc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024" y="2098429"/>
            <a:ext cx="3672408" cy="4497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Kaposi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6" y="2133600"/>
            <a:ext cx="3323350" cy="453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13154" y="1607823"/>
            <a:ext cx="14781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Kaposi sarcoma</a:t>
            </a:r>
            <a:endParaRPr lang="sr-Latn-R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6333728" y="1607823"/>
            <a:ext cx="2214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</a:t>
            </a:r>
            <a:r>
              <a:rPr lang="sr-Latn-RS" sz="1600" dirty="0"/>
              <a:t>on</a:t>
            </a:r>
            <a:r>
              <a:rPr lang="en-US" sz="1600" dirty="0"/>
              <a:t>-</a:t>
            </a:r>
            <a:r>
              <a:rPr lang="sr-Latn-RS" sz="1600" dirty="0"/>
              <a:t>hodgkin lymphoma</a:t>
            </a:r>
          </a:p>
        </p:txBody>
      </p:sp>
    </p:spTree>
    <p:extLst>
      <p:ext uri="{BB962C8B-B14F-4D97-AF65-F5344CB8AC3E}">
        <p14:creationId xmlns:p14="http://schemas.microsoft.com/office/powerpoint/2010/main" val="351002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12"/>
    </mc:Choice>
    <mc:Fallback xmlns="">
      <p:transition spd="slow" advTm="10012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Факултет медицинских наука у Крагујевцу</a:t>
            </a:r>
            <a:endParaRPr lang="sr-Latn-R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2A29-2E08-4107-A63D-15CDD41C1F11}" type="slidenum">
              <a:rPr lang="sr-Latn-RS" smtClean="0"/>
              <a:t>15</a:t>
            </a:fld>
            <a:endParaRPr lang="sr-Latn-RS"/>
          </a:p>
        </p:txBody>
      </p:sp>
      <p:pic>
        <p:nvPicPr>
          <p:cNvPr id="6" name="Picture 12" descr="sldr4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1" y="476673"/>
            <a:ext cx="3052083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condyloma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912" y="476673"/>
            <a:ext cx="1428750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112" y="476672"/>
            <a:ext cx="2874640" cy="20415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58089" y="138117"/>
            <a:ext cx="23203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Condylomata</a:t>
            </a:r>
            <a:r>
              <a:rPr lang="sr-Cyrl-RS" sz="1600" dirty="0"/>
              <a:t> </a:t>
            </a:r>
            <a:r>
              <a:rPr lang="en-US" sz="1600" dirty="0" err="1"/>
              <a:t>acuminata</a:t>
            </a:r>
            <a:endParaRPr lang="sr-Latn-RS" sz="1600" dirty="0"/>
          </a:p>
        </p:txBody>
      </p:sp>
      <p:pic>
        <p:nvPicPr>
          <p:cNvPr id="10" name="Picture 5" descr="herpes vulv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5" y="2924944"/>
            <a:ext cx="2377885" cy="3170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968" y="2948461"/>
            <a:ext cx="3024336" cy="31708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70051" y="4005064"/>
            <a:ext cx="9137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Herpes</a:t>
            </a:r>
          </a:p>
          <a:p>
            <a:r>
              <a:rPr lang="en-US" dirty="0"/>
              <a:t>Simplex</a:t>
            </a:r>
          </a:p>
          <a:p>
            <a:r>
              <a:rPr lang="en-US" dirty="0"/>
              <a:t>Virus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03451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791"/>
    </mc:Choice>
    <mc:Fallback xmlns="">
      <p:transition spd="slow" advTm="14791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2A29-2E08-4107-A63D-15CDD41C1F11}" type="slidenum">
              <a:rPr lang="sr-Latn-RS" smtClean="0"/>
              <a:t>16</a:t>
            </a:fld>
            <a:endParaRPr lang="sr-Latn-RS"/>
          </a:p>
        </p:txBody>
      </p:sp>
      <p:pic>
        <p:nvPicPr>
          <p:cNvPr id="7" name="Picture 9" descr="lateral%20onychomycos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821" y="4045049"/>
            <a:ext cx="2520950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71865" y="292006"/>
            <a:ext cx="2231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/>
              <a:t>Гљивичне инфекције</a:t>
            </a:r>
            <a:endParaRPr lang="sr-Latn-RS" dirty="0"/>
          </a:p>
        </p:txBody>
      </p:sp>
      <p:grpSp>
        <p:nvGrpSpPr>
          <p:cNvPr id="8" name="Group 7"/>
          <p:cNvGrpSpPr/>
          <p:nvPr/>
        </p:nvGrpSpPr>
        <p:grpSpPr>
          <a:xfrm>
            <a:off x="6334756" y="1546423"/>
            <a:ext cx="4561023" cy="4768751"/>
            <a:chOff x="6334756" y="1546423"/>
            <a:chExt cx="4561023" cy="4768751"/>
          </a:xfrm>
        </p:grpSpPr>
        <p:pic>
          <p:nvPicPr>
            <p:cNvPr id="6" name="Picture 7" descr="AIDS gljivic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4756" y="1587599"/>
              <a:ext cx="3602038" cy="4727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8666101" y="1546423"/>
              <a:ext cx="2229678" cy="163267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961322" y="1152939"/>
            <a:ext cx="3803388" cy="2769704"/>
            <a:chOff x="1961322" y="1152939"/>
            <a:chExt cx="3803388" cy="2769704"/>
          </a:xfrm>
        </p:grpSpPr>
        <p:pic>
          <p:nvPicPr>
            <p:cNvPr id="5" name="Picture 6" descr="2381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1585" y="1309787"/>
              <a:ext cx="3413125" cy="2498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1961322" y="1152939"/>
              <a:ext cx="1722782" cy="276970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22605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50"/>
    </mc:Choice>
    <mc:Fallback xmlns="">
      <p:transition spd="slow" advTm="385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630018"/>
            <a:ext cx="12274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  <a:t>Веома је важно охрабрити пацијенте да започну лечење у раним фазама ХИВ инфекције!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443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282"/>
    </mc:Choice>
    <mc:Fallback xmlns="">
      <p:transition spd="slow" advTm="35282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2A29-2E08-4107-A63D-15CDD41C1F11}" type="slidenum">
              <a:rPr lang="sr-Latn-RS" smtClean="0"/>
              <a:t>18</a:t>
            </a:fld>
            <a:endParaRPr lang="sr-Latn-RS"/>
          </a:p>
        </p:txBody>
      </p:sp>
      <p:sp>
        <p:nvSpPr>
          <p:cNvPr id="5" name="Rectangle 4"/>
          <p:cNvSpPr/>
          <p:nvPr/>
        </p:nvSpPr>
        <p:spPr>
          <a:xfrm>
            <a:off x="4295801" y="260648"/>
            <a:ext cx="31854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r-Cyrl-R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Дијагноза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63551" y="5589241"/>
            <a:ext cx="72194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/>
              <a:t>Рана и правовремена дијагноза ХИВ-а се не може поставити на основу </a:t>
            </a:r>
          </a:p>
          <a:p>
            <a:r>
              <a:rPr lang="sr-Cyrl-RS" dirty="0"/>
              <a:t>клиничке слике. </a:t>
            </a:r>
            <a:r>
              <a:rPr lang="sr-Cyrl-RS" dirty="0">
                <a:solidFill>
                  <a:srgbClr val="C00000"/>
                </a:solidFill>
              </a:rPr>
              <a:t>Једина дијагноза је ТЕСТИРАЊЕ НА ХИВ!</a:t>
            </a:r>
            <a:endParaRPr lang="sr-Latn-RS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63551" y="1628801"/>
            <a:ext cx="550573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/>
              <a:t>Подаци о ризичном понашању </a:t>
            </a:r>
          </a:p>
          <a:p>
            <a:endParaRPr lang="sr-Cyrl-RS" dirty="0"/>
          </a:p>
          <a:p>
            <a:endParaRPr lang="sr-Cyrl-RS" dirty="0"/>
          </a:p>
          <a:p>
            <a:endParaRPr lang="sr-Cyrl-RS" dirty="0"/>
          </a:p>
          <a:p>
            <a:r>
              <a:rPr lang="sr-Cyrl-RS" dirty="0"/>
              <a:t>Тестирање на ХИВ (анонимно, бесплатно)</a:t>
            </a:r>
          </a:p>
          <a:p>
            <a:endParaRPr lang="sr-Cyrl-RS" dirty="0"/>
          </a:p>
          <a:p>
            <a:r>
              <a:rPr lang="sr-Cyrl-RS" dirty="0"/>
              <a:t>              (тест позитиван)</a:t>
            </a:r>
          </a:p>
          <a:p>
            <a:endParaRPr lang="sr-Cyrl-RS" dirty="0"/>
          </a:p>
          <a:p>
            <a:r>
              <a:rPr lang="sr-Cyrl-RS" dirty="0"/>
              <a:t>Високо софистицирани тестови за потврду дијагнозе</a:t>
            </a:r>
            <a:endParaRPr lang="sr-Latn-R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711624" y="1988840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711624" y="3140968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Факултет медицинских наука у Крагујевцу</a:t>
            </a:r>
            <a:endParaRPr lang="sr-Latn-R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460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2946"/>
    </mc:Choice>
    <mc:Fallback xmlns="">
      <p:transition spd="slow" advTm="192946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2A29-2E08-4107-A63D-15CDD41C1F11}" type="slidenum">
              <a:rPr lang="sr-Latn-RS" smtClean="0"/>
              <a:t>19</a:t>
            </a:fld>
            <a:endParaRPr lang="sr-Latn-RS"/>
          </a:p>
        </p:txBody>
      </p:sp>
      <p:sp>
        <p:nvSpPr>
          <p:cNvPr id="5" name="TextBox 4"/>
          <p:cNvSpPr txBox="1"/>
          <p:nvPr/>
        </p:nvSpPr>
        <p:spPr>
          <a:xfrm>
            <a:off x="2063552" y="1176103"/>
            <a:ext cx="34321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3200" b="1" dirty="0"/>
              <a:t>ПЕРИОД ПРОЗОРА</a:t>
            </a:r>
            <a:endParaRPr lang="sr-Latn-R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063552" y="2420888"/>
            <a:ext cx="802713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/>
              <a:t>Време протекло од инфекције ХИВ-ом до појаве довољног  броја специфичних </a:t>
            </a:r>
          </a:p>
          <a:p>
            <a:r>
              <a:rPr lang="sr-Cyrl-RS" dirty="0"/>
              <a:t>антитела.</a:t>
            </a:r>
          </a:p>
          <a:p>
            <a:endParaRPr lang="sr-Cyrl-RS" dirty="0"/>
          </a:p>
          <a:p>
            <a:r>
              <a:rPr lang="sr-Cyrl-RS" dirty="0"/>
              <a:t>У том периоду тестови не показују позитивност, односно</a:t>
            </a:r>
          </a:p>
          <a:p>
            <a:r>
              <a:rPr lang="sr-Cyrl-RS" dirty="0"/>
              <a:t>ОСОБЕ ЗАРАЖЕНЕ ХИВ-ом СУ НА ТЕСТУ ХИВ НЕГАТИВНЕ!</a:t>
            </a:r>
          </a:p>
          <a:p>
            <a:endParaRPr lang="sr-Cyrl-RS" dirty="0"/>
          </a:p>
          <a:p>
            <a:r>
              <a:rPr lang="sr-Cyrl-RS" dirty="0"/>
              <a:t>Након 3 месеца 98% људи има довољан број антитела за позитивност на тесту</a:t>
            </a:r>
          </a:p>
          <a:p>
            <a:r>
              <a:rPr lang="sr-Cyrl-RS" dirty="0"/>
              <a:t>(односно, толико траје период прозора)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Факултет медицинских наука у Крагујевцу</a:t>
            </a:r>
            <a:endParaRPr lang="sr-Latn-R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5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556"/>
    </mc:Choice>
    <mc:Fallback xmlns="">
      <p:transition spd="slow" advTm="33556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2609" y="728870"/>
            <a:ext cx="598805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Најосетљивија комуникација у клиничкој пракси</a:t>
            </a:r>
          </a:p>
          <a:p>
            <a:endParaRPr lang="sr-Cyrl-RS" dirty="0"/>
          </a:p>
          <a:p>
            <a:pPr>
              <a:defRPr/>
            </a:pPr>
            <a:r>
              <a:rPr lang="sr-Cyrl-RS" b="1" dirty="0" smtClean="0">
                <a:solidFill>
                  <a:srgbClr val="C00000"/>
                </a:solidFill>
              </a:rPr>
              <a:t>Дерматовенеролошка обољења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	</a:t>
            </a:r>
            <a:r>
              <a:rPr lang="sr-Cyrl-RS" dirty="0"/>
              <a:t>Све сексуално преносиве болести (скраћено СТД)</a:t>
            </a:r>
          </a:p>
          <a:p>
            <a:pPr>
              <a:defRPr/>
            </a:pPr>
            <a:r>
              <a:rPr lang="sr-Cyrl-RS" dirty="0"/>
              <a:t>	</a:t>
            </a:r>
            <a:r>
              <a:rPr lang="sr-Cyrl-RS" dirty="0" smtClean="0"/>
              <a:t>Паранеопластичне </a:t>
            </a:r>
            <a:r>
              <a:rPr lang="sr-Cyrl-RS" dirty="0"/>
              <a:t>дерматозе</a:t>
            </a:r>
          </a:p>
          <a:p>
            <a:pPr>
              <a:defRPr/>
            </a:pPr>
            <a:r>
              <a:rPr lang="sr-Cyrl-RS" dirty="0"/>
              <a:t>	</a:t>
            </a:r>
            <a:r>
              <a:rPr lang="sr-Cyrl-RS" dirty="0" smtClean="0"/>
              <a:t>Системске </a:t>
            </a:r>
            <a:r>
              <a:rPr lang="sr-Cyrl-RS" dirty="0"/>
              <a:t>болести везивног ткива</a:t>
            </a:r>
          </a:p>
          <a:p>
            <a:pPr>
              <a:defRPr/>
            </a:pPr>
            <a:r>
              <a:rPr lang="sr-Cyrl-RS" dirty="0"/>
              <a:t>	</a:t>
            </a:r>
            <a:r>
              <a:rPr lang="sr-Cyrl-RS" dirty="0" smtClean="0"/>
              <a:t>Хроничне </a:t>
            </a:r>
            <a:r>
              <a:rPr lang="sr-Cyrl-RS" dirty="0"/>
              <a:t>кожне </a:t>
            </a:r>
            <a:r>
              <a:rPr lang="sr-Cyrl-RS" dirty="0" smtClean="0"/>
              <a:t>болести</a:t>
            </a:r>
          </a:p>
          <a:p>
            <a:pPr>
              <a:defRPr/>
            </a:pPr>
            <a:endParaRPr lang="sr-Cyrl-RS" dirty="0"/>
          </a:p>
          <a:p>
            <a:pPr>
              <a:defRPr/>
            </a:pPr>
            <a:r>
              <a:rPr lang="sr-Cyrl-RS" b="1" dirty="0" smtClean="0">
                <a:solidFill>
                  <a:srgbClr val="C00000"/>
                </a:solidFill>
              </a:rPr>
              <a:t>Обољења инфективне етиологије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	СИДА</a:t>
            </a:r>
            <a:br>
              <a:rPr lang="sr-Cyrl-RS" dirty="0" smtClean="0"/>
            </a:br>
            <a:r>
              <a:rPr lang="sr-Cyrl-RS" dirty="0" smtClean="0"/>
              <a:t>	Хепатитис Б и Ц</a:t>
            </a:r>
            <a:endParaRPr lang="sr-Cyrl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327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347"/>
    </mc:Choice>
    <mc:Fallback xmlns="">
      <p:transition spd="slow" advTm="27347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2A29-2E08-4107-A63D-15CDD41C1F11}" type="slidenum">
              <a:rPr lang="sr-Latn-RS" smtClean="0"/>
              <a:t>20</a:t>
            </a:fld>
            <a:endParaRPr lang="sr-Latn-RS"/>
          </a:p>
        </p:txBody>
      </p:sp>
      <p:sp>
        <p:nvSpPr>
          <p:cNvPr id="5" name="Rectangle 4"/>
          <p:cNvSpPr/>
          <p:nvPr/>
        </p:nvSpPr>
        <p:spPr>
          <a:xfrm>
            <a:off x="4439816" y="260648"/>
            <a:ext cx="28055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r-Cyrl-R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Терапија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0801" y="1772816"/>
            <a:ext cx="589699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300000"/>
              </a:lnSpc>
              <a:buFontTx/>
              <a:buAutoNum type="romanUcPeriod"/>
              <a:tabLst>
                <a:tab pos="909638" algn="l"/>
              </a:tabLst>
            </a:pPr>
            <a:r>
              <a:rPr lang="sr-Latn-CS" dirty="0"/>
              <a:t>Антиретровирусна терапија (анти HIV терапија),</a:t>
            </a:r>
            <a:endParaRPr lang="en-US" dirty="0"/>
          </a:p>
          <a:p>
            <a:pPr marL="457200" indent="-457200">
              <a:lnSpc>
                <a:spcPct val="300000"/>
              </a:lnSpc>
              <a:buFontTx/>
              <a:buAutoNum type="romanUcPeriod"/>
              <a:tabLst>
                <a:tab pos="909638" algn="l"/>
              </a:tabLst>
            </a:pPr>
            <a:r>
              <a:rPr lang="sr-Latn-CS" dirty="0"/>
              <a:t>Терапија и профилакса опортунистичких инфекција и</a:t>
            </a:r>
            <a:endParaRPr lang="en-US" dirty="0"/>
          </a:p>
          <a:p>
            <a:pPr marL="457200" indent="-457200">
              <a:lnSpc>
                <a:spcPct val="300000"/>
              </a:lnSpc>
              <a:buFontTx/>
              <a:buAutoNum type="romanUcPeriod"/>
              <a:tabLst>
                <a:tab pos="909638" algn="l"/>
              </a:tabLst>
            </a:pPr>
            <a:r>
              <a:rPr lang="sr-Latn-CS" dirty="0"/>
              <a:t>Терапија и профилакса опортунистичких тумора.</a:t>
            </a:r>
          </a:p>
          <a:p>
            <a:endParaRPr lang="sr-Latn-R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Факултет медицинских наука у Крагујевцу</a:t>
            </a:r>
            <a:endParaRPr lang="sr-Latn-R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87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481"/>
    </mc:Choice>
    <mc:Fallback xmlns="">
      <p:transition spd="slow" advTm="26481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16886" y="834887"/>
            <a:ext cx="408836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Cyrl-RS" sz="3200" b="1" dirty="0" smtClean="0">
                <a:solidFill>
                  <a:srgbClr val="C00000"/>
                </a:solidFill>
              </a:rPr>
              <a:t>Са ХИВ-ом се живи,</a:t>
            </a:r>
          </a:p>
          <a:p>
            <a:pPr algn="ctr"/>
            <a:r>
              <a:rPr lang="sr-Cyrl-RS" sz="3200" b="1" dirty="0" smtClean="0">
                <a:solidFill>
                  <a:srgbClr val="C00000"/>
                </a:solidFill>
              </a:rPr>
              <a:t>стигматизација убија!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89687" y="4015409"/>
            <a:ext cx="91761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  <a:t>Најефикаснији начин борбе против стигмазитације</a:t>
            </a:r>
            <a:b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  <a:t>је едукација (медицинског особља, пацијената, опште популације)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9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188"/>
    </mc:Choice>
    <mc:Fallback xmlns="">
      <p:transition spd="slow" advTm="28188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2515" y="1018902"/>
            <a:ext cx="1131527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800" b="1" dirty="0" smtClean="0">
                <a:solidFill>
                  <a:schemeClr val="tx2">
                    <a:lumMod val="50000"/>
                  </a:schemeClr>
                </a:solidFill>
              </a:rPr>
              <a:t>На врата ординације улази пацијент који сумња да се заразио ХИВ-ом.</a:t>
            </a:r>
          </a:p>
          <a:p>
            <a:endParaRPr lang="sr-Cyrl-RS" sz="2800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sr-Cyrl-RS" sz="2800" b="1" dirty="0" smtClean="0">
                <a:solidFill>
                  <a:schemeClr val="tx2">
                    <a:lumMod val="50000"/>
                  </a:schemeClr>
                </a:solidFill>
              </a:rPr>
              <a:t>Како поступамо?</a:t>
            </a:r>
            <a:endParaRPr lang="en-US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529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582"/>
    </mc:Choice>
    <mc:Fallback xmlns="">
      <p:transition spd="slow" advTm="129582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23" y="145380"/>
            <a:ext cx="4057071" cy="63877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29739" y="1205948"/>
            <a:ext cx="45972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4800" b="1" dirty="0" smtClean="0">
                <a:solidFill>
                  <a:srgbClr val="28046B"/>
                </a:solidFill>
              </a:rPr>
              <a:t>Хвала на пажњи</a:t>
            </a:r>
            <a:endParaRPr lang="en-US" sz="4800" b="1" dirty="0">
              <a:solidFill>
                <a:srgbClr val="28046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29739" y="3982278"/>
            <a:ext cx="25394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4800" b="1" dirty="0" smtClean="0">
                <a:solidFill>
                  <a:srgbClr val="28046B"/>
                </a:solidFill>
              </a:rPr>
              <a:t>Питања?</a:t>
            </a:r>
            <a:br>
              <a:rPr lang="sr-Cyrl-RS" sz="4800" b="1" dirty="0" smtClean="0">
                <a:solidFill>
                  <a:srgbClr val="28046B"/>
                </a:solidFill>
              </a:rPr>
            </a:br>
            <a:r>
              <a:rPr lang="en-US" sz="2400" b="1" dirty="0" smtClean="0">
                <a:solidFill>
                  <a:srgbClr val="28046B"/>
                </a:solidFill>
              </a:rPr>
              <a:t>(E-mail … )</a:t>
            </a:r>
            <a:endParaRPr lang="en-US" sz="2400" b="1" dirty="0">
              <a:solidFill>
                <a:srgbClr val="2804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535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360"/>
    </mc:Choice>
    <mc:Fallback xmlns="">
      <p:transition spd="slow" advTm="3836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6104" y="649357"/>
            <a:ext cx="84847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Корисне смернице у комуникацији на примеру ХИВ позитивног пацијента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6104" y="1417983"/>
            <a:ext cx="668586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Завредити поверење пацијента</a:t>
            </a:r>
          </a:p>
          <a:p>
            <a:r>
              <a:rPr lang="sr-Cyrl-RS" dirty="0" smtClean="0"/>
              <a:t>Избегавати предрасуде и стигматизацију</a:t>
            </a:r>
            <a:br>
              <a:rPr lang="sr-Cyrl-RS" dirty="0" smtClean="0"/>
            </a:br>
            <a:r>
              <a:rPr lang="sr-Cyrl-RS" dirty="0" smtClean="0"/>
              <a:t>Пружање најбоље здравствене заштите</a:t>
            </a:r>
          </a:p>
          <a:p>
            <a:r>
              <a:rPr lang="sr-Cyrl-RS" dirty="0" smtClean="0"/>
              <a:t>Водити рачуна о пацијентовом и соматском и психичком здрављу</a:t>
            </a:r>
          </a:p>
          <a:p>
            <a:r>
              <a:rPr lang="sr-Cyrl-RS" dirty="0" smtClean="0"/>
              <a:t>Психолошка потпора</a:t>
            </a:r>
          </a:p>
          <a:p>
            <a:r>
              <a:rPr lang="sr-Cyrl-RS" dirty="0" smtClean="0"/>
              <a:t>Едуковати пацијента (због самог пацијента, али и због других)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71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6403"/>
    </mc:Choice>
    <mc:Fallback xmlns="">
      <p:transition spd="slow" advTm="276403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2279" y="1643270"/>
            <a:ext cx="11901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  <a:t>Једини начин да правилно приступимо пацијенту је да разумемо болест од које болује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45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59"/>
    </mc:Choice>
    <mc:Fallback xmlns="">
      <p:transition spd="slow" advTm="12959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2A29-2E08-4107-A63D-15CDD41C1F11}" type="slidenum">
              <a:rPr lang="sr-Latn-RS" smtClean="0"/>
              <a:t>5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67808" y="6356351"/>
            <a:ext cx="3528392" cy="365125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Факултет медицинских наука у Крагујевцу</a:t>
            </a:r>
            <a:endParaRPr lang="sr-Latn-R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2805" y="664434"/>
            <a:ext cx="840114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HIV – Human Immunodeficiency virus</a:t>
            </a:r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sr-Cyrl-RS" dirty="0"/>
              <a:t>Напада имунски систем човека</a:t>
            </a:r>
            <a:endParaRPr lang="en-US" dirty="0"/>
          </a:p>
          <a:p>
            <a:pPr marL="342900" indent="-342900">
              <a:buAutoNum type="arabicPeriod"/>
            </a:pPr>
            <a:r>
              <a:rPr lang="sr-Cyrl-RS" dirty="0"/>
              <a:t>Уништава одбрамбену способност организма од инфекција и тумора</a:t>
            </a:r>
            <a:endParaRPr lang="en-US" dirty="0"/>
          </a:p>
          <a:p>
            <a:pPr marL="342900" indent="-342900">
              <a:buAutoNum type="arabicPeriod"/>
            </a:pPr>
            <a:r>
              <a:rPr lang="sr-Cyrl-RS" dirty="0"/>
              <a:t>Организам постаје рањив на инфекције и туморе који се под нормалним </a:t>
            </a:r>
          </a:p>
          <a:p>
            <a:pPr marL="342900" indent="-342900"/>
            <a:r>
              <a:rPr lang="sr-Cyrl-RS" dirty="0"/>
              <a:t>    околностима не би развиле (опуртунистичке инфекцијеи опуртунистички тумори</a:t>
            </a:r>
            <a:endParaRPr lang="en-US" dirty="0"/>
          </a:p>
          <a:p>
            <a:endParaRPr lang="sr-Latn-RS" dirty="0"/>
          </a:p>
        </p:txBody>
      </p:sp>
      <p:sp>
        <p:nvSpPr>
          <p:cNvPr id="3" name="TextBox 2"/>
          <p:cNvSpPr txBox="1"/>
          <p:nvPr/>
        </p:nvSpPr>
        <p:spPr>
          <a:xfrm>
            <a:off x="503509" y="5373216"/>
            <a:ext cx="11357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/>
              <a:t>Време потребно да </a:t>
            </a:r>
            <a:r>
              <a:rPr lang="en-US" dirty="0"/>
              <a:t>HIV</a:t>
            </a:r>
            <a:r>
              <a:rPr lang="sr-Cyrl-RS" dirty="0"/>
              <a:t> изазове </a:t>
            </a:r>
            <a:r>
              <a:rPr lang="en-US" dirty="0"/>
              <a:t>AIDS</a:t>
            </a:r>
            <a:r>
              <a:rPr lang="sr-Cyrl-RS" dirty="0"/>
              <a:t> је 8-11 година, што зависи од индивидуе и </a:t>
            </a:r>
            <a:r>
              <a:rPr lang="sr-Cyrl-RS" dirty="0" smtClean="0"/>
              <a:t>њеног </a:t>
            </a:r>
            <a:r>
              <a:rPr lang="sr-Cyrl-RS" dirty="0"/>
              <a:t>здравственог стања.</a:t>
            </a:r>
            <a:endParaRPr lang="sr-Latn-RS" dirty="0"/>
          </a:p>
        </p:txBody>
      </p:sp>
      <p:sp>
        <p:nvSpPr>
          <p:cNvPr id="4" name="TextBox 3"/>
          <p:cNvSpPr txBox="1"/>
          <p:nvPr/>
        </p:nvSpPr>
        <p:spPr>
          <a:xfrm>
            <a:off x="552805" y="3157324"/>
            <a:ext cx="110793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AIDS (</a:t>
            </a:r>
            <a:r>
              <a:rPr lang="en-US" b="1" i="1" dirty="0" err="1"/>
              <a:t>SIDA</a:t>
            </a:r>
            <a:r>
              <a:rPr lang="en-US" b="1" i="1" dirty="0"/>
              <a:t>) – Acquired </a:t>
            </a:r>
            <a:r>
              <a:rPr lang="en-US" b="1" i="1" dirty="0" err="1"/>
              <a:t>ImmunoDeficiency</a:t>
            </a:r>
            <a:r>
              <a:rPr lang="en-US" b="1" i="1" dirty="0"/>
              <a:t> Syndrome</a:t>
            </a:r>
            <a:endParaRPr lang="sr-Cyrl-RS" b="1" i="1" dirty="0"/>
          </a:p>
          <a:p>
            <a:endParaRPr lang="sr-Cyrl-RS" dirty="0"/>
          </a:p>
          <a:p>
            <a:r>
              <a:rPr lang="sr-Cyrl-RS" dirty="0"/>
              <a:t>Последњи стадијум ХИВ инфекције.</a:t>
            </a:r>
            <a:br>
              <a:rPr lang="sr-Cyrl-RS" dirty="0"/>
            </a:br>
            <a:r>
              <a:rPr lang="sr-Cyrl-RS" dirty="0"/>
              <a:t>Скуп симптома и знакова који се јављају заједно и показују да је дошло до </a:t>
            </a:r>
            <a:r>
              <a:rPr lang="sr-Cyrl-RS" dirty="0" smtClean="0"/>
              <a:t>озбиљног </a:t>
            </a:r>
            <a:r>
              <a:rPr lang="sr-Cyrl-RS" dirty="0"/>
              <a:t>слома имунског система.</a:t>
            </a:r>
            <a:endParaRPr lang="en-U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63564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718"/>
    </mc:Choice>
    <mc:Fallback xmlns="">
      <p:transition spd="slow" advTm="62718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2A29-2E08-4107-A63D-15CDD41C1F11}" type="slidenum">
              <a:rPr lang="sr-Latn-RS" smtClean="0"/>
              <a:t>6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67808" y="6356351"/>
            <a:ext cx="3528392" cy="365125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Факултет медицинских наука у Крагујевцу</a:t>
            </a:r>
            <a:endParaRPr lang="sr-Latn-R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20463" y="1258470"/>
            <a:ext cx="82809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>
                <a:latin typeface="Times New Roman" pitchFamily="18" charset="0"/>
                <a:cs typeface="Times New Roman" pitchFamily="18" charset="0"/>
              </a:rPr>
              <a:t>Резервоар 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V-а и извор инфекције је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HIV</a:t>
            </a:r>
            <a:r>
              <a:rPr lang="hr-HR" b="1" i="1" dirty="0">
                <a:latin typeface="Times New Roman" pitchFamily="18" charset="0"/>
                <a:cs typeface="Times New Roman" pitchFamily="18" charset="0"/>
              </a:rPr>
              <a:t>-ом инфициран човек </a:t>
            </a:r>
            <a:r>
              <a:rPr lang="hr-HR" b="1" dirty="0">
                <a:latin typeface="Times New Roman" pitchFamily="18" charset="0"/>
                <a:cs typeface="Times New Roman" pitchFamily="18" charset="0"/>
              </a:rPr>
              <a:t>(доживотно),</a:t>
            </a:r>
          </a:p>
          <a:p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r>
              <a:rPr lang="hr-HR" dirty="0">
                <a:latin typeface="Times New Roman" pitchFamily="18" charset="0"/>
                <a:cs typeface="Times New Roman" pitchFamily="18" charset="0"/>
              </a:rPr>
              <a:t>HIV је доказан у: </a:t>
            </a:r>
          </a:p>
          <a:p>
            <a:pPr>
              <a:buClr>
                <a:srgbClr val="FFFF00"/>
              </a:buClr>
              <a:buFontTx/>
              <a:buChar char="•"/>
            </a:pP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hr-HR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Clr>
                <a:srgbClr val="FFFF00"/>
              </a:buClr>
              <a:buFontTx/>
              <a:buChar char="•"/>
            </a:pPr>
            <a:r>
              <a:rPr lang="hr-HR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сперми</a:t>
            </a:r>
            <a:r>
              <a:rPr lang="hr-HR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Clr>
                <a:srgbClr val="FFFF00"/>
              </a:buClr>
              <a:buFontTx/>
              <a:buChar char="•"/>
            </a:pPr>
            <a:r>
              <a:rPr lang="hr-HR" dirty="0">
                <a:latin typeface="Times New Roman" pitchFamily="18" charset="0"/>
                <a:cs typeface="Times New Roman" pitchFamily="18" charset="0"/>
              </a:rPr>
              <a:t> сузама, </a:t>
            </a:r>
          </a:p>
          <a:p>
            <a:pPr>
              <a:buClr>
                <a:srgbClr val="FFFF00"/>
              </a:buClr>
              <a:buFontTx/>
              <a:buChar char="•"/>
            </a:pPr>
            <a:r>
              <a:rPr lang="hr-HR" dirty="0">
                <a:latin typeface="Times New Roman" pitchFamily="18" charset="0"/>
                <a:cs typeface="Times New Roman" pitchFamily="18" charset="0"/>
              </a:rPr>
              <a:t> пљувачки, </a:t>
            </a:r>
          </a:p>
          <a:p>
            <a:pPr>
              <a:buClr>
                <a:srgbClr val="FFFF00"/>
              </a:buClr>
              <a:buFontTx/>
              <a:buChar char="•"/>
            </a:pP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мајчином млеку, </a:t>
            </a:r>
          </a:p>
          <a:p>
            <a:pPr>
              <a:buClr>
                <a:srgbClr val="FFFF00"/>
              </a:buClr>
              <a:buFontTx/>
              <a:buChar char="•"/>
            </a:pPr>
            <a:r>
              <a:rPr lang="hr-HR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вагиналном секрету</a:t>
            </a:r>
            <a:r>
              <a:rPr lang="hr-HR" b="1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Clr>
                <a:srgbClr val="FFFF00"/>
              </a:buClr>
              <a:buFontTx/>
              <a:buChar char="•"/>
            </a:pPr>
            <a:r>
              <a:rPr lang="hr-HR" dirty="0">
                <a:latin typeface="Times New Roman" pitchFamily="18" charset="0"/>
                <a:cs typeface="Times New Roman" pitchFamily="18" charset="0"/>
              </a:rPr>
              <a:t> ликвору.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20463" y="4435824"/>
            <a:ext cx="5742384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Телесне течности путем којих се може пренети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HIV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су: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FFFF00"/>
              </a:buClr>
              <a:buFontTx/>
              <a:buChar char="•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крв,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FFFF00"/>
              </a:buClr>
              <a:buFontTx/>
              <a:buChar char="•"/>
            </a:pPr>
            <a:r>
              <a:rPr lang="sr-Cyrl-C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сперма,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FFFF00"/>
              </a:buClr>
              <a:buFontTx/>
              <a:buChar char="•"/>
            </a:pPr>
            <a:r>
              <a:rPr lang="sr-Cyrl-C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вагинални секрет и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FFFF00"/>
              </a:buClr>
              <a:buFontTx/>
              <a:buChar char="•"/>
            </a:pPr>
            <a:r>
              <a:rPr lang="sr-Cyrl-C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мајчино млеко.</a:t>
            </a:r>
          </a:p>
        </p:txBody>
      </p:sp>
      <p:sp>
        <p:nvSpPr>
          <p:cNvPr id="7" name="Rectangle 6"/>
          <p:cNvSpPr/>
          <p:nvPr/>
        </p:nvSpPr>
        <p:spPr>
          <a:xfrm>
            <a:off x="3282116" y="188640"/>
            <a:ext cx="49187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r-Cyrl-R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Путеви преноса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9077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657"/>
    </mc:Choice>
    <mc:Fallback xmlns="">
      <p:transition spd="slow" advTm="39657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060299" y="1813373"/>
            <a:ext cx="7903141" cy="2874963"/>
            <a:chOff x="290513" y="333375"/>
            <a:chExt cx="8534400" cy="3276600"/>
          </a:xfrm>
        </p:grpSpPr>
        <p:sp>
          <p:nvSpPr>
            <p:cNvPr id="14340" name="Oval 8"/>
            <p:cNvSpPr>
              <a:spLocks noChangeArrowheads="1"/>
            </p:cNvSpPr>
            <p:nvPr/>
          </p:nvSpPr>
          <p:spPr bwMode="auto">
            <a:xfrm>
              <a:off x="595313" y="333375"/>
              <a:ext cx="990600" cy="3048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14341" name="Line 9"/>
            <p:cNvSpPr>
              <a:spLocks noChangeShapeType="1"/>
            </p:cNvSpPr>
            <p:nvPr/>
          </p:nvSpPr>
          <p:spPr bwMode="auto">
            <a:xfrm>
              <a:off x="1585913" y="485775"/>
              <a:ext cx="0" cy="297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sr-Latn-RS"/>
            </a:p>
          </p:txBody>
        </p:sp>
        <p:sp>
          <p:nvSpPr>
            <p:cNvPr id="14342" name="Line 10"/>
            <p:cNvSpPr>
              <a:spLocks noChangeShapeType="1"/>
            </p:cNvSpPr>
            <p:nvPr/>
          </p:nvSpPr>
          <p:spPr bwMode="auto">
            <a:xfrm flipH="1">
              <a:off x="595313" y="485775"/>
              <a:ext cx="0" cy="2895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sr-Latn-RS"/>
            </a:p>
          </p:txBody>
        </p:sp>
        <p:sp>
          <p:nvSpPr>
            <p:cNvPr id="14343" name="Rectangle 11"/>
            <p:cNvSpPr>
              <a:spLocks noChangeArrowheads="1"/>
            </p:cNvSpPr>
            <p:nvPr/>
          </p:nvSpPr>
          <p:spPr bwMode="auto">
            <a:xfrm>
              <a:off x="595313" y="1019175"/>
              <a:ext cx="990600" cy="243840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000">
                <a:latin typeface="Times New Roman" pitchFamily="18" charset="0"/>
              </a:endParaRPr>
            </a:p>
            <a:p>
              <a:pPr algn="ctr" eaLnBrk="1" hangingPunct="1"/>
              <a:endParaRPr lang="en-US" sz="2000">
                <a:latin typeface="Times New Roman" pitchFamily="18" charset="0"/>
              </a:endParaRPr>
            </a:p>
          </p:txBody>
        </p:sp>
        <p:sp>
          <p:nvSpPr>
            <p:cNvPr id="14344" name="Oval 12"/>
            <p:cNvSpPr>
              <a:spLocks noChangeArrowheads="1"/>
            </p:cNvSpPr>
            <p:nvPr/>
          </p:nvSpPr>
          <p:spPr bwMode="auto">
            <a:xfrm>
              <a:off x="595313" y="942975"/>
              <a:ext cx="990600" cy="22860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14345" name="Oval 13"/>
            <p:cNvSpPr>
              <a:spLocks noChangeArrowheads="1"/>
            </p:cNvSpPr>
            <p:nvPr/>
          </p:nvSpPr>
          <p:spPr bwMode="auto">
            <a:xfrm>
              <a:off x="2195513" y="333375"/>
              <a:ext cx="990600" cy="3048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14346" name="Oval 14"/>
            <p:cNvSpPr>
              <a:spLocks noChangeArrowheads="1"/>
            </p:cNvSpPr>
            <p:nvPr/>
          </p:nvSpPr>
          <p:spPr bwMode="auto">
            <a:xfrm>
              <a:off x="3948113" y="333375"/>
              <a:ext cx="990600" cy="3048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14347" name="Oval 15"/>
            <p:cNvSpPr>
              <a:spLocks noChangeArrowheads="1"/>
            </p:cNvSpPr>
            <p:nvPr/>
          </p:nvSpPr>
          <p:spPr bwMode="auto">
            <a:xfrm>
              <a:off x="5776913" y="333375"/>
              <a:ext cx="990600" cy="3048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14348" name="Oval 16"/>
            <p:cNvSpPr>
              <a:spLocks noChangeArrowheads="1"/>
            </p:cNvSpPr>
            <p:nvPr/>
          </p:nvSpPr>
          <p:spPr bwMode="auto">
            <a:xfrm>
              <a:off x="7453313" y="333375"/>
              <a:ext cx="990600" cy="3048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14349" name="Line 17"/>
            <p:cNvSpPr>
              <a:spLocks noChangeShapeType="1"/>
            </p:cNvSpPr>
            <p:nvPr/>
          </p:nvSpPr>
          <p:spPr bwMode="auto">
            <a:xfrm>
              <a:off x="3186113" y="485775"/>
              <a:ext cx="0" cy="297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sr-Latn-RS"/>
            </a:p>
          </p:txBody>
        </p:sp>
        <p:sp>
          <p:nvSpPr>
            <p:cNvPr id="14350" name="Line 18"/>
            <p:cNvSpPr>
              <a:spLocks noChangeShapeType="1"/>
            </p:cNvSpPr>
            <p:nvPr/>
          </p:nvSpPr>
          <p:spPr bwMode="auto">
            <a:xfrm>
              <a:off x="2195513" y="485775"/>
              <a:ext cx="0" cy="297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sr-Latn-RS"/>
            </a:p>
          </p:txBody>
        </p:sp>
        <p:sp>
          <p:nvSpPr>
            <p:cNvPr id="14351" name="Line 19"/>
            <p:cNvSpPr>
              <a:spLocks noChangeShapeType="1"/>
            </p:cNvSpPr>
            <p:nvPr/>
          </p:nvSpPr>
          <p:spPr bwMode="auto">
            <a:xfrm>
              <a:off x="3948113" y="485775"/>
              <a:ext cx="0" cy="2895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sr-Latn-RS"/>
            </a:p>
          </p:txBody>
        </p:sp>
        <p:sp>
          <p:nvSpPr>
            <p:cNvPr id="14352" name="Line 20"/>
            <p:cNvSpPr>
              <a:spLocks noChangeShapeType="1"/>
            </p:cNvSpPr>
            <p:nvPr/>
          </p:nvSpPr>
          <p:spPr bwMode="auto">
            <a:xfrm flipH="1">
              <a:off x="4932363" y="476250"/>
              <a:ext cx="0" cy="2895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sr-Latn-RS"/>
            </a:p>
          </p:txBody>
        </p:sp>
        <p:sp>
          <p:nvSpPr>
            <p:cNvPr id="14353" name="Line 21"/>
            <p:cNvSpPr>
              <a:spLocks noChangeShapeType="1"/>
            </p:cNvSpPr>
            <p:nvPr/>
          </p:nvSpPr>
          <p:spPr bwMode="auto">
            <a:xfrm>
              <a:off x="5776913" y="485775"/>
              <a:ext cx="0" cy="3048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sr-Latn-RS"/>
            </a:p>
          </p:txBody>
        </p:sp>
        <p:sp>
          <p:nvSpPr>
            <p:cNvPr id="14354" name="Line 22"/>
            <p:cNvSpPr>
              <a:spLocks noChangeShapeType="1"/>
            </p:cNvSpPr>
            <p:nvPr/>
          </p:nvSpPr>
          <p:spPr bwMode="auto">
            <a:xfrm>
              <a:off x="6767513" y="485775"/>
              <a:ext cx="0" cy="2895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sr-Latn-RS"/>
            </a:p>
          </p:txBody>
        </p:sp>
        <p:sp>
          <p:nvSpPr>
            <p:cNvPr id="14355" name="Line 23"/>
            <p:cNvSpPr>
              <a:spLocks noChangeShapeType="1"/>
            </p:cNvSpPr>
            <p:nvPr/>
          </p:nvSpPr>
          <p:spPr bwMode="auto">
            <a:xfrm>
              <a:off x="7453313" y="485775"/>
              <a:ext cx="0" cy="297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sr-Latn-RS"/>
            </a:p>
          </p:txBody>
        </p:sp>
        <p:sp>
          <p:nvSpPr>
            <p:cNvPr id="14356" name="Line 24"/>
            <p:cNvSpPr>
              <a:spLocks noChangeShapeType="1"/>
            </p:cNvSpPr>
            <p:nvPr/>
          </p:nvSpPr>
          <p:spPr bwMode="auto">
            <a:xfrm>
              <a:off x="8443913" y="485775"/>
              <a:ext cx="0" cy="297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sr-Latn-RS"/>
            </a:p>
          </p:txBody>
        </p:sp>
        <p:sp>
          <p:nvSpPr>
            <p:cNvPr id="14357" name="Rectangle 25"/>
            <p:cNvSpPr>
              <a:spLocks noChangeArrowheads="1"/>
            </p:cNvSpPr>
            <p:nvPr/>
          </p:nvSpPr>
          <p:spPr bwMode="auto">
            <a:xfrm>
              <a:off x="2195513" y="2162175"/>
              <a:ext cx="990600" cy="129540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14358" name="Oval 26"/>
            <p:cNvSpPr>
              <a:spLocks noChangeArrowheads="1"/>
            </p:cNvSpPr>
            <p:nvPr/>
          </p:nvSpPr>
          <p:spPr bwMode="auto">
            <a:xfrm>
              <a:off x="2195513" y="2009775"/>
              <a:ext cx="990600" cy="22860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14359" name="Oval 27"/>
            <p:cNvSpPr>
              <a:spLocks noChangeArrowheads="1"/>
            </p:cNvSpPr>
            <p:nvPr/>
          </p:nvSpPr>
          <p:spPr bwMode="auto">
            <a:xfrm>
              <a:off x="595313" y="3381375"/>
              <a:ext cx="990600" cy="22860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14360" name="Oval 28"/>
            <p:cNvSpPr>
              <a:spLocks noChangeArrowheads="1"/>
            </p:cNvSpPr>
            <p:nvPr/>
          </p:nvSpPr>
          <p:spPr bwMode="auto">
            <a:xfrm>
              <a:off x="2195513" y="3381375"/>
              <a:ext cx="990600" cy="22860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14361" name="Rectangle 29"/>
            <p:cNvSpPr>
              <a:spLocks noChangeArrowheads="1"/>
            </p:cNvSpPr>
            <p:nvPr/>
          </p:nvSpPr>
          <p:spPr bwMode="auto">
            <a:xfrm>
              <a:off x="3948113" y="2771775"/>
              <a:ext cx="990600" cy="76200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14362" name="Oval 30"/>
            <p:cNvSpPr>
              <a:spLocks noChangeArrowheads="1"/>
            </p:cNvSpPr>
            <p:nvPr/>
          </p:nvSpPr>
          <p:spPr bwMode="auto">
            <a:xfrm>
              <a:off x="3948113" y="2619375"/>
              <a:ext cx="990600" cy="22860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14363" name="Oval 31"/>
            <p:cNvSpPr>
              <a:spLocks noChangeArrowheads="1"/>
            </p:cNvSpPr>
            <p:nvPr/>
          </p:nvSpPr>
          <p:spPr bwMode="auto">
            <a:xfrm>
              <a:off x="3948113" y="3381375"/>
              <a:ext cx="990600" cy="22860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14364" name="Rectangle 32"/>
            <p:cNvSpPr>
              <a:spLocks noChangeArrowheads="1"/>
            </p:cNvSpPr>
            <p:nvPr/>
          </p:nvSpPr>
          <p:spPr bwMode="auto">
            <a:xfrm>
              <a:off x="5776913" y="3076575"/>
              <a:ext cx="990600" cy="45720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14365" name="Oval 33"/>
            <p:cNvSpPr>
              <a:spLocks noChangeArrowheads="1"/>
            </p:cNvSpPr>
            <p:nvPr/>
          </p:nvSpPr>
          <p:spPr bwMode="auto">
            <a:xfrm>
              <a:off x="5776913" y="3000375"/>
              <a:ext cx="990600" cy="22860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14366" name="Oval 34"/>
            <p:cNvSpPr>
              <a:spLocks noChangeArrowheads="1"/>
            </p:cNvSpPr>
            <p:nvPr/>
          </p:nvSpPr>
          <p:spPr bwMode="auto">
            <a:xfrm>
              <a:off x="5776913" y="3381375"/>
              <a:ext cx="990600" cy="22860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14367" name="Oval 35"/>
            <p:cNvSpPr>
              <a:spLocks noChangeArrowheads="1"/>
            </p:cNvSpPr>
            <p:nvPr/>
          </p:nvSpPr>
          <p:spPr bwMode="auto">
            <a:xfrm>
              <a:off x="7453313" y="3381375"/>
              <a:ext cx="990600" cy="2286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CS"/>
            </a:p>
          </p:txBody>
        </p:sp>
        <p:sp>
          <p:nvSpPr>
            <p:cNvPr id="14368" name="Line 36"/>
            <p:cNvSpPr>
              <a:spLocks noChangeShapeType="1"/>
            </p:cNvSpPr>
            <p:nvPr/>
          </p:nvSpPr>
          <p:spPr bwMode="auto">
            <a:xfrm>
              <a:off x="7453313" y="3457575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sr-Latn-RS"/>
            </a:p>
          </p:txBody>
        </p:sp>
        <p:sp>
          <p:nvSpPr>
            <p:cNvPr id="14369" name="Line 37"/>
            <p:cNvSpPr>
              <a:spLocks noChangeShapeType="1"/>
            </p:cNvSpPr>
            <p:nvPr/>
          </p:nvSpPr>
          <p:spPr bwMode="auto">
            <a:xfrm>
              <a:off x="290513" y="3609975"/>
              <a:ext cx="8534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sr-Latn-RS"/>
            </a:p>
          </p:txBody>
        </p:sp>
        <p:sp>
          <p:nvSpPr>
            <p:cNvPr id="14370" name="Text Box 38"/>
            <p:cNvSpPr txBox="1">
              <a:spLocks noChangeArrowheads="1"/>
            </p:cNvSpPr>
            <p:nvPr/>
          </p:nvSpPr>
          <p:spPr bwMode="auto">
            <a:xfrm>
              <a:off x="2176540" y="1289174"/>
              <a:ext cx="1227870" cy="1227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sr-Cyrl-CS" sz="2000" dirty="0">
                  <a:latin typeface="Times New Roman" pitchFamily="18" charset="0"/>
                </a:rPr>
                <a:t>Сперма</a:t>
              </a:r>
              <a:endParaRPr lang="en-US" sz="2000" dirty="0">
                <a:latin typeface="Times New Roman" pitchFamily="18" charset="0"/>
              </a:endParaRPr>
            </a:p>
            <a:p>
              <a:pPr eaLnBrk="1" hangingPunct="1"/>
              <a:r>
                <a:rPr lang="en-US" sz="2000" dirty="0">
                  <a:latin typeface="Times New Roman" pitchFamily="18" charset="0"/>
                </a:rPr>
                <a:t>11,000</a:t>
              </a:r>
            </a:p>
            <a:p>
              <a:pPr eaLnBrk="1" hangingPunct="1"/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14371" name="Text Box 39"/>
            <p:cNvSpPr txBox="1">
              <a:spLocks noChangeArrowheads="1"/>
            </p:cNvSpPr>
            <p:nvPr/>
          </p:nvSpPr>
          <p:spPr bwMode="auto">
            <a:xfrm>
              <a:off x="3851275" y="1557338"/>
              <a:ext cx="1497126" cy="1157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en-US" sz="2000" dirty="0" err="1">
                  <a:latin typeface="Times New Roman" pitchFamily="18" charset="0"/>
                </a:rPr>
                <a:t>Вагинал</a:t>
              </a:r>
              <a:r>
                <a:rPr lang="sr-Latn-CS" sz="2000" dirty="0">
                  <a:latin typeface="Times New Roman" pitchFamily="18" charset="0"/>
                </a:rPr>
                <a:t>ни</a:t>
              </a:r>
              <a:r>
                <a:rPr lang="en-US" sz="2000" dirty="0">
                  <a:latin typeface="Times New Roman" pitchFamily="18" charset="0"/>
                </a:rPr>
                <a:t> </a:t>
              </a:r>
            </a:p>
            <a:p>
              <a:pPr algn="ctr" eaLnBrk="1" hangingPunct="1"/>
              <a:r>
                <a:rPr lang="sr-Latn-CS" sz="2000" dirty="0">
                  <a:latin typeface="Times New Roman" pitchFamily="18" charset="0"/>
                </a:rPr>
                <a:t>секрет</a:t>
              </a:r>
              <a:endParaRPr lang="en-US" sz="2000" dirty="0">
                <a:latin typeface="Times New Roman" pitchFamily="18" charset="0"/>
              </a:endParaRPr>
            </a:p>
            <a:p>
              <a:pPr algn="ctr" eaLnBrk="1" hangingPunct="1"/>
              <a:r>
                <a:rPr lang="en-US" sz="2000" dirty="0">
                  <a:latin typeface="Times New Roman" pitchFamily="18" charset="0"/>
                </a:rPr>
                <a:t>7,000</a:t>
              </a:r>
            </a:p>
          </p:txBody>
        </p:sp>
        <p:sp>
          <p:nvSpPr>
            <p:cNvPr id="14372" name="Text Box 40"/>
            <p:cNvSpPr txBox="1">
              <a:spLocks noChangeArrowheads="1"/>
            </p:cNvSpPr>
            <p:nvPr/>
          </p:nvSpPr>
          <p:spPr bwMode="auto">
            <a:xfrm>
              <a:off x="632302" y="1171575"/>
              <a:ext cx="961074" cy="806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sr-Latn-CS" sz="2000">
                  <a:latin typeface="Times New Roman" pitchFamily="18" charset="0"/>
                </a:rPr>
                <a:t>Крв</a:t>
              </a:r>
              <a:endParaRPr lang="en-US" sz="2000">
                <a:latin typeface="Times New Roman" pitchFamily="18" charset="0"/>
              </a:endParaRPr>
            </a:p>
            <a:p>
              <a:pPr algn="ctr" eaLnBrk="1" hangingPunct="1"/>
              <a:r>
                <a:rPr lang="en-US" sz="2000">
                  <a:latin typeface="Times New Roman" pitchFamily="18" charset="0"/>
                </a:rPr>
                <a:t>18,000</a:t>
              </a:r>
            </a:p>
          </p:txBody>
        </p:sp>
        <p:sp>
          <p:nvSpPr>
            <p:cNvPr id="14373" name="Text Box 41"/>
            <p:cNvSpPr txBox="1">
              <a:spLocks noChangeArrowheads="1"/>
            </p:cNvSpPr>
            <p:nvPr/>
          </p:nvSpPr>
          <p:spPr bwMode="auto">
            <a:xfrm>
              <a:off x="5693670" y="1857375"/>
              <a:ext cx="1219000" cy="1157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sr-Latn-CS" sz="2000" dirty="0">
                  <a:latin typeface="Times New Roman" pitchFamily="18" charset="0"/>
                </a:rPr>
                <a:t>Мајчино</a:t>
              </a:r>
            </a:p>
            <a:p>
              <a:pPr algn="ctr" eaLnBrk="1" hangingPunct="1"/>
              <a:r>
                <a:rPr lang="sr-Latn-CS" sz="2000" dirty="0">
                  <a:latin typeface="Times New Roman" pitchFamily="18" charset="0"/>
                </a:rPr>
                <a:t>млеко</a:t>
              </a:r>
              <a:endParaRPr lang="en-US" sz="2000" dirty="0">
                <a:latin typeface="Times New Roman" pitchFamily="18" charset="0"/>
              </a:endParaRPr>
            </a:p>
            <a:p>
              <a:pPr algn="ctr" eaLnBrk="1" hangingPunct="1"/>
              <a:r>
                <a:rPr lang="en-US" sz="2000" dirty="0">
                  <a:latin typeface="Times New Roman" pitchFamily="18" charset="0"/>
                </a:rPr>
                <a:t>4,000</a:t>
              </a:r>
            </a:p>
          </p:txBody>
        </p:sp>
        <p:sp>
          <p:nvSpPr>
            <p:cNvPr id="14374" name="Text Box 42"/>
            <p:cNvSpPr txBox="1">
              <a:spLocks noChangeArrowheads="1"/>
            </p:cNvSpPr>
            <p:nvPr/>
          </p:nvSpPr>
          <p:spPr bwMode="auto">
            <a:xfrm>
              <a:off x="7314486" y="2566988"/>
              <a:ext cx="1253966" cy="736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hangingPunct="1"/>
              <a:r>
                <a:rPr lang="sr-Latn-CS">
                  <a:latin typeface="Times New Roman" pitchFamily="18" charset="0"/>
                </a:rPr>
                <a:t>Пљувачка</a:t>
              </a:r>
              <a:endParaRPr lang="en-US">
                <a:latin typeface="Times New Roman" pitchFamily="18" charset="0"/>
              </a:endParaRPr>
            </a:p>
            <a:p>
              <a:pPr algn="ctr" eaLnBrk="1" hangingPunct="1"/>
              <a:r>
                <a:rPr lang="en-US">
                  <a:latin typeface="Times New Roman" pitchFamily="18" charset="0"/>
                </a:rPr>
                <a:t>1</a:t>
              </a:r>
            </a:p>
          </p:txBody>
        </p:sp>
      </p:grpSp>
      <p:sp>
        <p:nvSpPr>
          <p:cNvPr id="14375" name="Text Box 43"/>
          <p:cNvSpPr txBox="1">
            <a:spLocks noChangeArrowheads="1"/>
          </p:cNvSpPr>
          <p:nvPr/>
        </p:nvSpPr>
        <p:spPr bwMode="auto">
          <a:xfrm>
            <a:off x="2769479" y="5024210"/>
            <a:ext cx="635394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sr-Latn-CS" sz="1200" dirty="0">
                <a:latin typeface="Times New Roman" pitchFamily="18" charset="0"/>
                <a:cs typeface="Times New Roman" pitchFamily="18" charset="0"/>
              </a:rPr>
              <a:t>Просечан број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HIV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парти</a:t>
            </a:r>
            <a:r>
              <a:rPr lang="sr-Latn-CS" sz="1200" dirty="0">
                <a:latin typeface="Times New Roman" pitchFamily="18" charset="0"/>
                <a:cs typeface="Times New Roman" pitchFamily="18" charset="0"/>
              </a:rPr>
              <a:t>кула у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1 ml </a:t>
            </a:r>
            <a:r>
              <a:rPr lang="sr-Latn-CS" sz="1200" dirty="0">
                <a:latin typeface="Times New Roman" pitchFamily="18" charset="0"/>
                <a:cs typeface="Times New Roman" pitchFamily="18" charset="0"/>
              </a:rPr>
              <a:t>појединих телесних течности код инфицираних HIV-ом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243892"/>
      </p:ext>
    </p:extLst>
  </p:cSld>
  <p:clrMapOvr>
    <a:masterClrMapping/>
  </p:clrMapOvr>
  <p:transition advTm="30614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Факултет медицинских наука у Крагујевцу</a:t>
            </a:r>
            <a:endParaRPr lang="sr-Latn-R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2A29-2E08-4107-A63D-15CDD41C1F11}" type="slidenum">
              <a:rPr lang="sr-Latn-RS" smtClean="0"/>
              <a:t>8</a:t>
            </a:fld>
            <a:endParaRPr lang="sr-Latn-RS"/>
          </a:p>
        </p:txBody>
      </p:sp>
      <p:sp>
        <p:nvSpPr>
          <p:cNvPr id="6" name="TextBox 5"/>
          <p:cNvSpPr txBox="1"/>
          <p:nvPr/>
        </p:nvSpPr>
        <p:spPr>
          <a:xfrm>
            <a:off x="1991544" y="1196752"/>
            <a:ext cx="66967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3600" b="1" dirty="0"/>
              <a:t>ПУТЕВИ ПРЕНОШЕЊА ХИВ-а</a:t>
            </a:r>
          </a:p>
          <a:p>
            <a:endParaRPr lang="sr-Cyrl-RS" sz="2400" b="1" dirty="0"/>
          </a:p>
          <a:p>
            <a:pPr marL="342900" indent="-342900">
              <a:buAutoNum type="arabicPeriod"/>
            </a:pPr>
            <a:r>
              <a:rPr lang="sr-Cyrl-RS" sz="2400" dirty="0"/>
              <a:t>Сексуални контакт</a:t>
            </a:r>
          </a:p>
          <a:p>
            <a:pPr marL="342900" indent="-342900">
              <a:buAutoNum type="arabicPeriod"/>
            </a:pPr>
            <a:r>
              <a:rPr lang="sr-Cyrl-RS" sz="2400" dirty="0"/>
              <a:t>ХИВ-ом заражене труднице</a:t>
            </a:r>
          </a:p>
          <a:p>
            <a:pPr marL="342900" indent="-342900">
              <a:buAutoNum type="arabicPeriod"/>
            </a:pPr>
            <a:r>
              <a:rPr lang="sr-Cyrl-RS" sz="2400" dirty="0"/>
              <a:t>Интравенски корисници дрога</a:t>
            </a:r>
          </a:p>
          <a:p>
            <a:pPr marL="342900" indent="-342900">
              <a:buAutoNum type="arabicPeriod"/>
            </a:pPr>
            <a:r>
              <a:rPr lang="sr-Cyrl-RS" sz="2400" dirty="0"/>
              <a:t>Професионална изложеност</a:t>
            </a:r>
          </a:p>
          <a:p>
            <a:pPr marL="342900" indent="-342900">
              <a:buAutoNum type="arabicPeriod"/>
            </a:pPr>
            <a:r>
              <a:rPr lang="sr-Cyrl-RS" sz="2400" dirty="0"/>
              <a:t>Трансфузија крви и трансплатација органа</a:t>
            </a:r>
            <a:endParaRPr lang="sr-Latn-RS" sz="2400" dirty="0"/>
          </a:p>
        </p:txBody>
      </p:sp>
    </p:spTree>
    <p:extLst>
      <p:ext uri="{BB962C8B-B14F-4D97-AF65-F5344CB8AC3E}">
        <p14:creationId xmlns:p14="http://schemas.microsoft.com/office/powerpoint/2010/main" val="3288001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446"/>
    </mc:Choice>
    <mc:Fallback xmlns="">
      <p:transition spd="slow" advTm="64446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2A29-2E08-4107-A63D-15CDD41C1F11}" type="slidenum">
              <a:rPr lang="sr-Latn-RS" smtClean="0"/>
              <a:t>9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67808" y="6356351"/>
            <a:ext cx="3528392" cy="365125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Факултет медицинских наука у Крагујевцу</a:t>
            </a:r>
            <a:endParaRPr lang="sr-Latn-R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35065" y="1678199"/>
            <a:ext cx="69506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Начини на које се ХИВ </a:t>
            </a:r>
            <a:r>
              <a:rPr lang="sr-Cyrl-RS" sz="2800" b="1" u="sng" dirty="0">
                <a:latin typeface="Times New Roman" pitchFamily="18" charset="0"/>
                <a:cs typeface="Times New Roman" pitchFamily="18" charset="0"/>
              </a:rPr>
              <a:t>НЕ МОЖЕ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пренети</a:t>
            </a: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35065" y="2621969"/>
            <a:ext cx="888961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/>
              <a:t>ХИВ не може да се размножава ван људског организма. У пракси, не може се пренети:</a:t>
            </a:r>
          </a:p>
          <a:p>
            <a:endParaRPr lang="sr-Cyrl-RS" dirty="0"/>
          </a:p>
          <a:p>
            <a:pPr marL="285750" indent="-285750">
              <a:buFont typeface="Arial" pitchFamily="34" charset="0"/>
              <a:buChar char="•"/>
            </a:pPr>
            <a:r>
              <a:rPr lang="sr-Cyrl-RS" dirty="0"/>
              <a:t>Ваздухом или преко заједничке чаше за пиће;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Cyrl-RS" dirty="0"/>
              <a:t>Инсеката;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Cyrl-RS" dirty="0"/>
              <a:t>Пљувачком, сузама и знојем (иако ове телесне течности садрже одређен број </a:t>
            </a:r>
          </a:p>
          <a:p>
            <a:r>
              <a:rPr lang="sr-Cyrl-RS" dirty="0"/>
              <a:t>      вирусних партикула и пружају ниво теоријске вероватноће да до трансмисије дође,</a:t>
            </a:r>
          </a:p>
          <a:p>
            <a:r>
              <a:rPr lang="sr-Cyrl-RS" dirty="0"/>
              <a:t>      до сада није </a:t>
            </a:r>
            <a:r>
              <a:rPr lang="sr-Cyrl-RS" dirty="0" smtClean="0"/>
              <a:t>заб</a:t>
            </a:r>
            <a:r>
              <a:rPr lang="sr-Latn-RS" dirty="0" smtClean="0"/>
              <a:t>e</a:t>
            </a:r>
            <a:r>
              <a:rPr lang="sr-Cyrl-RS" dirty="0" smtClean="0"/>
              <a:t>лежен </a:t>
            </a:r>
            <a:r>
              <a:rPr lang="sr-Cyrl-RS" dirty="0"/>
              <a:t>ниједан случај оваквог преноса)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Cyrl-RS" dirty="0"/>
              <a:t>Социјалне интеракције попут руковања, „љубљења у образ“,...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48204" y="5221356"/>
            <a:ext cx="9759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  <a:t>Какав је ефекат избегавања руковања са ХИВ позитивним пацијентом?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752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6031"/>
    </mc:Choice>
    <mc:Fallback xmlns="">
      <p:transition spd="slow" advTm="136031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727</Words>
  <Application>Microsoft Office PowerPoint</Application>
  <PresentationFormat>Widescreen</PresentationFormat>
  <Paragraphs>164</Paragraphs>
  <Slides>23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MAKI</cp:lastModifiedBy>
  <cp:revision>14</cp:revision>
  <dcterms:created xsi:type="dcterms:W3CDTF">2021-01-22T17:09:58Z</dcterms:created>
  <dcterms:modified xsi:type="dcterms:W3CDTF">2021-01-28T21:35:00Z</dcterms:modified>
</cp:coreProperties>
</file>